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1"/>
  </p:sldMasterIdLst>
  <p:sldIdLst>
    <p:sldId id="256" r:id="rId2"/>
    <p:sldId id="258" r:id="rId3"/>
    <p:sldId id="261" r:id="rId4"/>
    <p:sldId id="262" r:id="rId5"/>
    <p:sldId id="263" r:id="rId6"/>
    <p:sldId id="264" r:id="rId7"/>
    <p:sldId id="265" r:id="rId8"/>
    <p:sldId id="266" r:id="rId9"/>
    <p:sldId id="267" r:id="rId10"/>
    <p:sldId id="268" r:id="rId11"/>
    <p:sldId id="269" r:id="rId12"/>
    <p:sldId id="270" r:id="rId13"/>
    <p:sldId id="2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USTUBH UPADHYAY" userId="b6ee6323edb205d4" providerId="LiveId" clId="{0F01A047-86D1-451F-9468-0C387B9E4D89}"/>
    <pc:docChg chg="addSld delSld">
      <pc:chgData name="KAUSTUBH UPADHYAY" userId="b6ee6323edb205d4" providerId="LiveId" clId="{0F01A047-86D1-451F-9468-0C387B9E4D89}" dt="2022-03-25T11:08:58.393" v="1" actId="47"/>
      <pc:docMkLst>
        <pc:docMk/>
      </pc:docMkLst>
      <pc:sldChg chg="new del">
        <pc:chgData name="KAUSTUBH UPADHYAY" userId="b6ee6323edb205d4" providerId="LiveId" clId="{0F01A047-86D1-451F-9468-0C387B9E4D89}" dt="2022-03-25T11:08:58.393" v="1" actId="47"/>
        <pc:sldMkLst>
          <pc:docMk/>
          <pc:sldMk cId="2428063163" sldId="272"/>
        </pc:sldMkLst>
      </pc:sldChg>
    </pc:docChg>
  </pc:docChgLst>
</pc:chgInfo>
</file>

<file path=ppt/media/hdphoto1.wdp>
</file>

<file path=ppt/media/hdphoto2.wdp>
</file>

<file path=ppt/media/image1.jpeg>
</file>

<file path=ppt/media/image2.png>
</file>

<file path=ppt/media/image3.jp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73D2D99-A59F-47C6-88D0-D2CE69339E00}"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2376244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3D2D99-A59F-47C6-88D0-D2CE69339E00}" type="datetimeFigureOut">
              <a:rPr lang="en-IN" smtClean="0"/>
              <a:t>25-03-2022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2957784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3D2D99-A59F-47C6-88D0-D2CE69339E00}" type="datetimeFigureOut">
              <a:rPr lang="en-IN" smtClean="0"/>
              <a:t>25-03-2022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2896105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3D2D99-A59F-47C6-88D0-D2CE69339E00}" type="datetimeFigureOut">
              <a:rPr lang="en-IN" smtClean="0"/>
              <a:t>25-03-2022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C4B03E7-0AAE-4245-A9B7-43D6979E65CA}"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46304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3D2D99-A59F-47C6-88D0-D2CE69339E00}" type="datetimeFigureOut">
              <a:rPr lang="en-IN" smtClean="0"/>
              <a:t>25-03-2022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27632706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73D2D99-A59F-47C6-88D0-D2CE69339E00}" type="datetimeFigureOut">
              <a:rPr lang="en-IN" smtClean="0"/>
              <a:t>25-03-2022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34792755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73D2D99-A59F-47C6-88D0-D2CE69339E00}" type="datetimeFigureOut">
              <a:rPr lang="en-IN" smtClean="0"/>
              <a:t>25-03-2022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6046383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3D2D99-A59F-47C6-88D0-D2CE69339E00}"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20378796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3D2D99-A59F-47C6-88D0-D2CE69339E00}"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2674159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73D2D99-A59F-47C6-88D0-D2CE69339E00}"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42944710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3D2D99-A59F-47C6-88D0-D2CE69339E00}"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3273136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D2D99-A59F-47C6-88D0-D2CE69339E00}" type="datetimeFigureOut">
              <a:rPr lang="en-IN" smtClean="0"/>
              <a:t>25-03-2022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28942667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73D2D99-A59F-47C6-88D0-D2CE69339E00}" type="datetimeFigureOut">
              <a:rPr lang="en-IN" smtClean="0"/>
              <a:t>25-03-2022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3947179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73D2D99-A59F-47C6-88D0-D2CE69339E00}" type="datetimeFigureOut">
              <a:rPr lang="en-IN" smtClean="0"/>
              <a:t>25-03-2022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1568173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3D2D99-A59F-47C6-88D0-D2CE69339E00}" type="datetimeFigureOut">
              <a:rPr lang="en-IN" smtClean="0"/>
              <a:t>25-03-2022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570925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3D2D99-A59F-47C6-88D0-D2CE69339E00}" type="datetimeFigureOut">
              <a:rPr lang="en-IN" smtClean="0"/>
              <a:t>25-03-2022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7177139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73D2D99-A59F-47C6-88D0-D2CE69339E00}" type="datetimeFigureOut">
              <a:rPr lang="en-IN" smtClean="0"/>
              <a:t>25-03-2022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C4B03E7-0AAE-4245-A9B7-43D6979E65CA}" type="slidenum">
              <a:rPr lang="en-IN" smtClean="0"/>
              <a:t>‹#›</a:t>
            </a:fld>
            <a:endParaRPr lang="en-IN"/>
          </a:p>
        </p:txBody>
      </p:sp>
    </p:spTree>
    <p:extLst>
      <p:ext uri="{BB962C8B-B14F-4D97-AF65-F5344CB8AC3E}">
        <p14:creationId xmlns:p14="http://schemas.microsoft.com/office/powerpoint/2010/main" val="1034594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alphaModFix amt="99000"/>
            <a:duotone>
              <a:schemeClr val="bg2">
                <a:shade val="18000"/>
                <a:satMod val="160000"/>
                <a:lumMod val="28000"/>
              </a:schemeClr>
              <a:schemeClr val="bg2">
                <a:tint val="95000"/>
                <a:satMod val="160000"/>
                <a:lumMod val="116000"/>
              </a:schemeClr>
            </a:duotone>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573D2D99-A59F-47C6-88D0-D2CE69339E00}" type="datetimeFigureOut">
              <a:rPr lang="en-IN" smtClean="0"/>
              <a:t>25-03-2022</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FC4B03E7-0AAE-4245-A9B7-43D6979E65CA}" type="slidenum">
              <a:rPr lang="en-IN" smtClean="0"/>
              <a:t>‹#›</a:t>
            </a:fld>
            <a:endParaRPr lang="en-IN"/>
          </a:p>
        </p:txBody>
      </p:sp>
    </p:spTree>
    <p:extLst>
      <p:ext uri="{BB962C8B-B14F-4D97-AF65-F5344CB8AC3E}">
        <p14:creationId xmlns:p14="http://schemas.microsoft.com/office/powerpoint/2010/main" val="502756597"/>
      </p:ext>
    </p:extLst>
  </p:cSld>
  <p:clrMap bg1="dk1" tx1="lt1" bg2="dk2" tx2="lt2" accent1="accent1" accent2="accent2" accent3="accent3" accent4="accent4" accent5="accent5" accent6="accent6" hlink="hlink" folHlink="fol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 id="2147483966" r:id="rId12"/>
    <p:sldLayoutId id="2147483967" r:id="rId13"/>
    <p:sldLayoutId id="2147483968" r:id="rId14"/>
    <p:sldLayoutId id="2147483969" r:id="rId15"/>
    <p:sldLayoutId id="2147483970" r:id="rId16"/>
    <p:sldLayoutId id="2147483971"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www.bls.gov/ooh/legal/lawyers.ht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payscale.com/research/IN/Job=Criminal_Defense_Lawyer/Salary"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payscale.com/research/IN/Job=Corporate_Lawyer/Salary"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ki/Salary_of_the_government_officials_in_India"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payscale.com/research/IN/Job=Journalist/Salary"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9000"/>
            <a:duotone>
              <a:schemeClr val="bg2">
                <a:shade val="18000"/>
                <a:satMod val="160000"/>
                <a:lumMod val="28000"/>
              </a:schemeClr>
              <a:schemeClr val="bg2">
                <a:tint val="95000"/>
                <a:satMod val="160000"/>
                <a:lumMod val="116000"/>
              </a:schemeClr>
            </a:duotone>
            <a:lum/>
            <a:extLst>
              <a:ext uri="{BEBA8EAE-BF5A-486C-A8C5-ECC9F3942E4B}">
                <a14:imgProps xmlns:a14="http://schemas.microsoft.com/office/drawing/2010/main">
                  <a14:imgLayer r:embed="rId3">
                    <a14:imgEffect>
                      <a14:saturation sat="66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BC804A2-B53C-4375-81A5-5B471C15E366}"/>
              </a:ext>
            </a:extLst>
          </p:cNvPr>
          <p:cNvSpPr/>
          <p:nvPr/>
        </p:nvSpPr>
        <p:spPr>
          <a:xfrm>
            <a:off x="125107" y="823732"/>
            <a:ext cx="12066893" cy="4247317"/>
          </a:xfrm>
          <a:prstGeom prst="rect">
            <a:avLst/>
          </a:prstGeom>
          <a:noFill/>
        </p:spPr>
        <p:txBody>
          <a:bodyPr wrap="none" lIns="91440" tIns="45720" rIns="91440" bIns="45720">
            <a:spAutoFit/>
          </a:bodyPr>
          <a:lstStyle/>
          <a:p>
            <a:pPr algn="ctr"/>
            <a:r>
              <a:rPr lang="en-US" sz="5400" b="1" dirty="0">
                <a:ln w="22225">
                  <a:solidFill>
                    <a:schemeClr val="accent2"/>
                  </a:solidFill>
                  <a:prstDash val="solid"/>
                </a:ln>
                <a:solidFill>
                  <a:schemeClr val="accent3">
                    <a:lumMod val="60000"/>
                    <a:lumOff val="40000"/>
                  </a:schemeClr>
                </a:solidFill>
                <a:highlight>
                  <a:srgbClr val="000000"/>
                </a:highlight>
              </a:rPr>
              <a:t>DLLE CAREER PROJECT- LAWYER</a:t>
            </a:r>
          </a:p>
          <a:p>
            <a:r>
              <a:rPr lang="en-IN" sz="5400" b="1" dirty="0">
                <a:ln w="22225">
                  <a:solidFill>
                    <a:schemeClr val="accent2"/>
                  </a:solidFill>
                  <a:prstDash val="solid"/>
                </a:ln>
                <a:solidFill>
                  <a:srgbClr val="002060"/>
                </a:solidFill>
              </a:rPr>
              <a:t>D – Department </a:t>
            </a:r>
          </a:p>
          <a:p>
            <a:r>
              <a:rPr lang="en-IN" sz="5400" b="1" dirty="0">
                <a:ln w="22225">
                  <a:solidFill>
                    <a:schemeClr val="accent2"/>
                  </a:solidFill>
                  <a:prstDash val="solid"/>
                </a:ln>
                <a:solidFill>
                  <a:srgbClr val="002060"/>
                </a:solidFill>
              </a:rPr>
              <a:t>L – Life</a:t>
            </a:r>
          </a:p>
          <a:p>
            <a:r>
              <a:rPr lang="en-IN" sz="5400" b="1" dirty="0">
                <a:ln w="22225">
                  <a:solidFill>
                    <a:schemeClr val="accent2"/>
                  </a:solidFill>
                  <a:prstDash val="solid"/>
                </a:ln>
                <a:solidFill>
                  <a:srgbClr val="002060"/>
                </a:solidFill>
              </a:rPr>
              <a:t>L – Long</a:t>
            </a:r>
          </a:p>
          <a:p>
            <a:r>
              <a:rPr lang="en-IN" sz="5400" b="1" dirty="0">
                <a:ln w="22225">
                  <a:solidFill>
                    <a:schemeClr val="accent2"/>
                  </a:solidFill>
                  <a:prstDash val="solid"/>
                </a:ln>
                <a:solidFill>
                  <a:srgbClr val="002060"/>
                </a:solidFill>
              </a:rPr>
              <a:t>E </a:t>
            </a:r>
            <a:r>
              <a:rPr lang="en-US" sz="5400" b="1" dirty="0">
                <a:ln w="22225">
                  <a:solidFill>
                    <a:schemeClr val="accent2"/>
                  </a:solidFill>
                  <a:prstDash val="solid"/>
                </a:ln>
                <a:solidFill>
                  <a:srgbClr val="002060"/>
                </a:solidFill>
              </a:rPr>
              <a:t>– Extension </a:t>
            </a:r>
            <a:endParaRPr lang="en-IN" sz="5400" b="1" dirty="0">
              <a:ln w="22225">
                <a:solidFill>
                  <a:schemeClr val="accent2"/>
                </a:solidFill>
                <a:prstDash val="solid"/>
              </a:ln>
              <a:solidFill>
                <a:srgbClr val="002060"/>
              </a:solidFill>
            </a:endParaRPr>
          </a:p>
        </p:txBody>
      </p:sp>
      <p:pic>
        <p:nvPicPr>
          <p:cNvPr id="8" name="Picture 7">
            <a:extLst>
              <a:ext uri="{FF2B5EF4-FFF2-40B4-BE49-F238E27FC236}">
                <a16:creationId xmlns:a16="http://schemas.microsoft.com/office/drawing/2014/main" id="{55FB35E7-92E8-4F04-BBDE-9787B4CC5D2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1258" y="2461181"/>
            <a:ext cx="2202828" cy="2202828"/>
          </a:xfrm>
          <a:prstGeom prst="rect">
            <a:avLst/>
          </a:prstGeom>
        </p:spPr>
      </p:pic>
      <p:pic>
        <p:nvPicPr>
          <p:cNvPr id="9" name="Picture 8">
            <a:extLst>
              <a:ext uri="{FF2B5EF4-FFF2-40B4-BE49-F238E27FC236}">
                <a16:creationId xmlns:a16="http://schemas.microsoft.com/office/drawing/2014/main" id="{BE03D3D2-8716-4AA1-B622-B6FE04B6D1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41444" y="1810732"/>
            <a:ext cx="4335544" cy="4335544"/>
          </a:xfrm>
          <a:prstGeom prst="rect">
            <a:avLst/>
          </a:prstGeom>
        </p:spPr>
      </p:pic>
    </p:spTree>
    <p:extLst>
      <p:ext uri="{BB962C8B-B14F-4D97-AF65-F5344CB8AC3E}">
        <p14:creationId xmlns:p14="http://schemas.microsoft.com/office/powerpoint/2010/main" val="34569100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53B4367-73BC-443D-96C5-A68909A93805}"/>
              </a:ext>
            </a:extLst>
          </p:cNvPr>
          <p:cNvSpPr>
            <a:spLocks noGrp="1"/>
          </p:cNvSpPr>
          <p:nvPr>
            <p:ph type="title"/>
          </p:nvPr>
        </p:nvSpPr>
        <p:spPr>
          <a:xfrm>
            <a:off x="282804" y="329938"/>
            <a:ext cx="10246936" cy="1008668"/>
          </a:xfrm>
        </p:spPr>
        <p:txBody>
          <a:bodyPr/>
          <a:lstStyle/>
          <a:p>
            <a:r>
              <a:rPr lang="en-US" sz="4400" dirty="0"/>
              <a:t>   </a:t>
            </a:r>
            <a:r>
              <a:rPr lang="en-US" sz="4400" dirty="0" err="1"/>
              <a:t>Releated</a:t>
            </a:r>
            <a:r>
              <a:rPr lang="en-US" sz="4400" dirty="0"/>
              <a:t> </a:t>
            </a:r>
            <a:r>
              <a:rPr lang="en-US" sz="4400" dirty="0" err="1"/>
              <a:t>Occuptions</a:t>
            </a:r>
            <a:r>
              <a:rPr lang="en-US" sz="4400" dirty="0"/>
              <a:t> </a:t>
            </a:r>
            <a:endParaRPr lang="en-IN" dirty="0"/>
          </a:p>
        </p:txBody>
      </p:sp>
      <p:sp>
        <p:nvSpPr>
          <p:cNvPr id="3" name="Content Placeholder 2">
            <a:extLst>
              <a:ext uri="{FF2B5EF4-FFF2-40B4-BE49-F238E27FC236}">
                <a16:creationId xmlns:a16="http://schemas.microsoft.com/office/drawing/2014/main" id="{295FA05E-3309-4C56-8B7E-0EF3AAC3A119}"/>
              </a:ext>
            </a:extLst>
          </p:cNvPr>
          <p:cNvSpPr>
            <a:spLocks noGrp="1"/>
          </p:cNvSpPr>
          <p:nvPr>
            <p:ph idx="1"/>
          </p:nvPr>
        </p:nvSpPr>
        <p:spPr/>
        <p:txBody>
          <a:bodyPr/>
          <a:lstStyle/>
          <a:p>
            <a:pPr marL="0" indent="0">
              <a:buNone/>
            </a:pPr>
            <a:r>
              <a:rPr lang="en-IN" b="1" i="0" dirty="0">
                <a:solidFill>
                  <a:srgbClr val="202124"/>
                </a:solidFill>
                <a:effectLst/>
                <a:latin typeface="arial" panose="020B0604020202020204" pitchFamily="34" charset="0"/>
              </a:rPr>
              <a:t>    </a:t>
            </a:r>
            <a:endParaRPr lang="en-IN" dirty="0"/>
          </a:p>
        </p:txBody>
      </p:sp>
      <p:graphicFrame>
        <p:nvGraphicFramePr>
          <p:cNvPr id="11" name="Table 11">
            <a:extLst>
              <a:ext uri="{FF2B5EF4-FFF2-40B4-BE49-F238E27FC236}">
                <a16:creationId xmlns:a16="http://schemas.microsoft.com/office/drawing/2014/main" id="{52F8A721-46C5-4DFF-AC0C-FB351E410DAA}"/>
              </a:ext>
            </a:extLst>
          </p:cNvPr>
          <p:cNvGraphicFramePr>
            <a:graphicFrameLocks noGrp="1"/>
          </p:cNvGraphicFramePr>
          <p:nvPr>
            <p:extLst>
              <p:ext uri="{D42A27DB-BD31-4B8C-83A1-F6EECF244321}">
                <p14:modId xmlns:p14="http://schemas.microsoft.com/office/powerpoint/2010/main" val="2274682791"/>
              </p:ext>
            </p:extLst>
          </p:nvPr>
        </p:nvGraphicFramePr>
        <p:xfrm>
          <a:off x="1310326" y="1677971"/>
          <a:ext cx="8849673" cy="3448011"/>
        </p:xfrm>
        <a:graphic>
          <a:graphicData uri="http://schemas.openxmlformats.org/drawingml/2006/table">
            <a:tbl>
              <a:tblPr firstRow="1" bandRow="1">
                <a:tableStyleId>{18603FDC-E32A-4AB5-989C-0864C3EAD2B8}</a:tableStyleId>
              </a:tblPr>
              <a:tblGrid>
                <a:gridCol w="2949891">
                  <a:extLst>
                    <a:ext uri="{9D8B030D-6E8A-4147-A177-3AD203B41FA5}">
                      <a16:colId xmlns:a16="http://schemas.microsoft.com/office/drawing/2014/main" val="289608550"/>
                    </a:ext>
                  </a:extLst>
                </a:gridCol>
                <a:gridCol w="2949891">
                  <a:extLst>
                    <a:ext uri="{9D8B030D-6E8A-4147-A177-3AD203B41FA5}">
                      <a16:colId xmlns:a16="http://schemas.microsoft.com/office/drawing/2014/main" val="2031357924"/>
                    </a:ext>
                  </a:extLst>
                </a:gridCol>
                <a:gridCol w="2949891">
                  <a:extLst>
                    <a:ext uri="{9D8B030D-6E8A-4147-A177-3AD203B41FA5}">
                      <a16:colId xmlns:a16="http://schemas.microsoft.com/office/drawing/2014/main" val="1216880332"/>
                    </a:ext>
                  </a:extLst>
                </a:gridCol>
              </a:tblGrid>
              <a:tr h="1040091">
                <a:tc>
                  <a:txBody>
                    <a:bodyPr/>
                    <a:lstStyle/>
                    <a:p>
                      <a:r>
                        <a:rPr lang="en-IN" sz="1800" b="1" kern="1200" dirty="0">
                          <a:solidFill>
                            <a:schemeClr val="lt1"/>
                          </a:solidFill>
                          <a:effectLst/>
                        </a:rPr>
                        <a:t>Occupation</a:t>
                      </a:r>
                      <a:endParaRPr lang="en-IN" dirty="0"/>
                    </a:p>
                  </a:txBody>
                  <a:tcPr/>
                </a:tc>
                <a:tc>
                  <a:txBody>
                    <a:bodyPr/>
                    <a:lstStyle/>
                    <a:p>
                      <a:r>
                        <a:rPr lang="en-IN" sz="1800" b="1" kern="1200" dirty="0">
                          <a:solidFill>
                            <a:schemeClr val="lt1"/>
                          </a:solidFill>
                          <a:effectLst/>
                        </a:rPr>
                        <a:t>Occupation</a:t>
                      </a:r>
                      <a:endParaRPr lang="en-IN" dirty="0"/>
                    </a:p>
                  </a:txBody>
                  <a:tcPr/>
                </a:tc>
                <a:tc>
                  <a:txBody>
                    <a:bodyPr/>
                    <a:lstStyle/>
                    <a:p>
                      <a:pPr algn="l" fontAlgn="t"/>
                      <a:r>
                        <a:rPr lang="en-IN" b="1" dirty="0">
                          <a:solidFill>
                            <a:srgbClr val="202124"/>
                          </a:solidFill>
                          <a:effectLst/>
                        </a:rPr>
                        <a:t>2022 MEDIAN PAY</a:t>
                      </a:r>
                    </a:p>
                  </a:txBody>
                  <a:tcPr marL="76200" marR="76200" marT="60960" marB="60960"/>
                </a:tc>
                <a:extLst>
                  <a:ext uri="{0D108BD9-81ED-4DB2-BD59-A6C34878D82A}">
                    <a16:rowId xmlns:a16="http://schemas.microsoft.com/office/drawing/2014/main" val="805028338"/>
                  </a:ext>
                </a:extLst>
              </a:tr>
              <a:tr h="1040091">
                <a:tc>
                  <a:txBody>
                    <a:bodyPr/>
                    <a:lstStyle/>
                    <a:p>
                      <a:r>
                        <a:rPr lang="en-IN" sz="1800" b="0" kern="1200" dirty="0">
                          <a:solidFill>
                            <a:schemeClr val="dk1"/>
                          </a:solidFill>
                          <a:effectLst/>
                        </a:rPr>
                        <a:t>Judges and Hearing Officers</a:t>
                      </a:r>
                      <a:endParaRPr lang="en-IN" dirty="0"/>
                    </a:p>
                  </a:txBody>
                  <a:tcPr/>
                </a:tc>
                <a:tc>
                  <a:txBody>
                    <a:bodyPr/>
                    <a:lstStyle/>
                    <a:p>
                      <a:r>
                        <a:rPr lang="en-US" sz="1800" b="0" kern="1200" dirty="0">
                          <a:solidFill>
                            <a:schemeClr val="dk1"/>
                          </a:solidFill>
                          <a:effectLst/>
                        </a:rPr>
                        <a:t>Judges and hearing officers apply the law by overseeing the legal process in courts.</a:t>
                      </a:r>
                      <a:endParaRPr lang="en-IN" dirty="0"/>
                    </a:p>
                  </a:txBody>
                  <a:tcPr/>
                </a:tc>
                <a:tc>
                  <a:txBody>
                    <a:bodyPr/>
                    <a:lstStyle/>
                    <a:p>
                      <a:r>
                        <a:rPr lang="en-IN" dirty="0">
                          <a:effectLst/>
                        </a:rPr>
                        <a:t>$124,200</a:t>
                      </a:r>
                    </a:p>
                  </a:txBody>
                  <a:tcPr marL="76200" marR="76200" marT="60960" marB="60960" anchor="ctr"/>
                </a:tc>
                <a:extLst>
                  <a:ext uri="{0D108BD9-81ED-4DB2-BD59-A6C34878D82A}">
                    <a16:rowId xmlns:a16="http://schemas.microsoft.com/office/drawing/2014/main" val="4015096104"/>
                  </a:ext>
                </a:extLst>
              </a:tr>
              <a:tr h="1040091">
                <a:tc>
                  <a:txBody>
                    <a:bodyPr/>
                    <a:lstStyle/>
                    <a:p>
                      <a:r>
                        <a:rPr lang="en-IN" dirty="0">
                          <a:effectLst/>
                        </a:rPr>
                        <a:t>Paralegals and Legal Assistants</a:t>
                      </a:r>
                    </a:p>
                  </a:txBody>
                  <a:tcPr marR="76200" marT="60960" marB="60960" anchor="ctr"/>
                </a:tc>
                <a:tc>
                  <a:txBody>
                    <a:bodyPr/>
                    <a:lstStyle/>
                    <a:p>
                      <a:r>
                        <a:rPr lang="en-US" dirty="0">
                          <a:effectLst/>
                        </a:rPr>
                        <a:t>Paralegals and legal assistants perform a variety of tasks to support lawyers.</a:t>
                      </a:r>
                    </a:p>
                  </a:txBody>
                  <a:tcPr marL="76200" marR="76200" marT="60960" marB="60960" anchor="ctr"/>
                </a:tc>
                <a:tc>
                  <a:txBody>
                    <a:bodyPr/>
                    <a:lstStyle/>
                    <a:p>
                      <a:r>
                        <a:rPr lang="en-IN" dirty="0">
                          <a:effectLst/>
                        </a:rPr>
                        <a:t>$52,920</a:t>
                      </a:r>
                    </a:p>
                  </a:txBody>
                  <a:tcPr marL="76200" marR="76200" marT="60960" marB="60960" anchor="ctr"/>
                </a:tc>
                <a:extLst>
                  <a:ext uri="{0D108BD9-81ED-4DB2-BD59-A6C34878D82A}">
                    <a16:rowId xmlns:a16="http://schemas.microsoft.com/office/drawing/2014/main" val="2019411229"/>
                  </a:ext>
                </a:extLst>
              </a:tr>
            </a:tbl>
          </a:graphicData>
        </a:graphic>
      </p:graphicFrame>
    </p:spTree>
    <p:extLst>
      <p:ext uri="{BB962C8B-B14F-4D97-AF65-F5344CB8AC3E}">
        <p14:creationId xmlns:p14="http://schemas.microsoft.com/office/powerpoint/2010/main" val="921205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9C998-4D2B-4E75-AC24-4BB844A511B9}"/>
              </a:ext>
            </a:extLst>
          </p:cNvPr>
          <p:cNvSpPr>
            <a:spLocks noGrp="1"/>
          </p:cNvSpPr>
          <p:nvPr>
            <p:ph type="title"/>
          </p:nvPr>
        </p:nvSpPr>
        <p:spPr/>
        <p:txBody>
          <a:bodyPr/>
          <a:lstStyle/>
          <a:p>
            <a:r>
              <a:rPr lang="en-US" dirty="0"/>
              <a:t>   Outlook for Lawyer</a:t>
            </a:r>
            <a:endParaRPr lang="en-IN" dirty="0"/>
          </a:p>
        </p:txBody>
      </p:sp>
      <p:sp>
        <p:nvSpPr>
          <p:cNvPr id="3" name="Content Placeholder 2">
            <a:extLst>
              <a:ext uri="{FF2B5EF4-FFF2-40B4-BE49-F238E27FC236}">
                <a16:creationId xmlns:a16="http://schemas.microsoft.com/office/drawing/2014/main" id="{A9C3B403-0526-440C-843E-532A240BE9B5}"/>
              </a:ext>
            </a:extLst>
          </p:cNvPr>
          <p:cNvSpPr>
            <a:spLocks noGrp="1"/>
          </p:cNvSpPr>
          <p:nvPr>
            <p:ph idx="1"/>
          </p:nvPr>
        </p:nvSpPr>
        <p:spPr/>
        <p:txBody>
          <a:bodyPr/>
          <a:lstStyle/>
          <a:p>
            <a:r>
              <a:rPr lang="en-US" b="1" i="0" dirty="0">
                <a:effectLst/>
                <a:latin typeface="arial" panose="020B0604020202020204" pitchFamily="34" charset="0"/>
              </a:rPr>
              <a:t>Employment of lawyers is projected to grow 9 percent from 2020 to 2030</a:t>
            </a:r>
            <a:r>
              <a:rPr lang="en-US" b="0" i="0" dirty="0">
                <a:effectLst/>
                <a:latin typeface="arial" panose="020B0604020202020204" pitchFamily="34" charset="0"/>
              </a:rPr>
              <a:t>, about as fast as the average for all occupations. About 46,000 openings for lawyers are projected each year, on average, over the decade.</a:t>
            </a:r>
            <a:endParaRPr lang="en-IN" dirty="0"/>
          </a:p>
        </p:txBody>
      </p:sp>
    </p:spTree>
    <p:extLst>
      <p:ext uri="{BB962C8B-B14F-4D97-AF65-F5344CB8AC3E}">
        <p14:creationId xmlns:p14="http://schemas.microsoft.com/office/powerpoint/2010/main" val="2260691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D10BE-3E22-4B07-B82F-F09F3766BF44}"/>
              </a:ext>
            </a:extLst>
          </p:cNvPr>
          <p:cNvSpPr>
            <a:spLocks noGrp="1"/>
          </p:cNvSpPr>
          <p:nvPr>
            <p:ph type="title"/>
          </p:nvPr>
        </p:nvSpPr>
        <p:spPr/>
        <p:txBody>
          <a:bodyPr/>
          <a:lstStyle/>
          <a:p>
            <a:r>
              <a:rPr lang="en-US" dirty="0"/>
              <a:t> Advantages OF Lawyer </a:t>
            </a:r>
            <a:endParaRPr lang="en-IN" dirty="0"/>
          </a:p>
        </p:txBody>
      </p:sp>
      <p:sp>
        <p:nvSpPr>
          <p:cNvPr id="3" name="Content Placeholder 2">
            <a:extLst>
              <a:ext uri="{FF2B5EF4-FFF2-40B4-BE49-F238E27FC236}">
                <a16:creationId xmlns:a16="http://schemas.microsoft.com/office/drawing/2014/main" id="{63204B4E-37CE-43E6-9269-3524E30F204D}"/>
              </a:ext>
            </a:extLst>
          </p:cNvPr>
          <p:cNvSpPr>
            <a:spLocks noGrp="1"/>
          </p:cNvSpPr>
          <p:nvPr>
            <p:ph idx="1"/>
          </p:nvPr>
        </p:nvSpPr>
        <p:spPr/>
        <p:txBody>
          <a:bodyPr>
            <a:normAutofit/>
          </a:bodyPr>
          <a:lstStyle/>
          <a:p>
            <a:r>
              <a:rPr lang="en-US" b="1" i="0" dirty="0">
                <a:effectLst/>
                <a:latin typeface="gotham"/>
              </a:rPr>
              <a:t>1.    Wide Selection of Career Options</a:t>
            </a:r>
          </a:p>
          <a:p>
            <a:r>
              <a:rPr lang="en-US" b="0" i="0" dirty="0">
                <a:effectLst/>
                <a:latin typeface="gotham"/>
              </a:rPr>
              <a:t>The benefits of being a lawyer include being able to select from a wide variety of career options in the public and private sector. If your calling is to make the world a safer place for you, your family, and everyone else, you may choose to become a criminal prosecutor. On the other hand, if you believe our criminal justice system is grounded on the principal that everyone is innocent until proven guilty and everyone has the right to competent legal counsel, you may choose to become a public defender. Of course, some people believe this but choose to be a criminal defense attorney in the private sector because private attorneys tend to earn a great deal more than attorneys in the public sector.</a:t>
            </a:r>
            <a:endParaRPr lang="en-IN" dirty="0"/>
          </a:p>
        </p:txBody>
      </p:sp>
    </p:spTree>
    <p:extLst>
      <p:ext uri="{BB962C8B-B14F-4D97-AF65-F5344CB8AC3E}">
        <p14:creationId xmlns:p14="http://schemas.microsoft.com/office/powerpoint/2010/main" val="12063806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1540F-14AD-4CD5-8A3F-0B8738772183}"/>
              </a:ext>
            </a:extLst>
          </p:cNvPr>
          <p:cNvSpPr>
            <a:spLocks noGrp="1"/>
          </p:cNvSpPr>
          <p:nvPr>
            <p:ph type="title"/>
          </p:nvPr>
        </p:nvSpPr>
        <p:spPr/>
        <p:txBody>
          <a:bodyPr>
            <a:normAutofit/>
          </a:bodyPr>
          <a:lstStyle/>
          <a:p>
            <a:r>
              <a:rPr lang="en-US" dirty="0"/>
              <a:t>Advantages OF Lawyer </a:t>
            </a:r>
            <a:br>
              <a:rPr lang="en-US" dirty="0"/>
            </a:br>
            <a:endParaRPr lang="en-IN" dirty="0"/>
          </a:p>
        </p:txBody>
      </p:sp>
      <p:sp>
        <p:nvSpPr>
          <p:cNvPr id="3" name="Content Placeholder 2">
            <a:extLst>
              <a:ext uri="{FF2B5EF4-FFF2-40B4-BE49-F238E27FC236}">
                <a16:creationId xmlns:a16="http://schemas.microsoft.com/office/drawing/2014/main" id="{F50B786B-F9E4-47B3-9A50-86971D28D6F2}"/>
              </a:ext>
            </a:extLst>
          </p:cNvPr>
          <p:cNvSpPr>
            <a:spLocks noGrp="1"/>
          </p:cNvSpPr>
          <p:nvPr>
            <p:ph idx="1"/>
          </p:nvPr>
        </p:nvSpPr>
        <p:spPr/>
        <p:txBody>
          <a:bodyPr/>
          <a:lstStyle/>
          <a:p>
            <a:pPr marL="0" indent="0">
              <a:buNone/>
            </a:pPr>
            <a:r>
              <a:rPr lang="en-US" b="1" i="0" dirty="0">
                <a:effectLst/>
                <a:latin typeface="gotham"/>
              </a:rPr>
              <a:t>  Financial Rewards and Emotional Rewards</a:t>
            </a:r>
          </a:p>
          <a:p>
            <a:r>
              <a:rPr lang="en-US" b="0" i="0" dirty="0">
                <a:effectLst/>
                <a:latin typeface="gotham"/>
              </a:rPr>
              <a:t>Among the many benefits of being a lawyer, the financial rewards and emotional rewards are at the top of most college-bound students seeking to study law.  Lawyers have the opportunity to earn a lucrative income. The average annual income for an attorney in the United States is </a:t>
            </a:r>
            <a:r>
              <a:rPr lang="en-US" b="0" i="0" u="none" strike="noStrike" dirty="0">
                <a:effectLst/>
                <a:latin typeface="gotham"/>
                <a:hlinkClick r:id="rId2">
                  <a:extLst>
                    <a:ext uri="{A12FA001-AC4F-418D-AE19-62706E023703}">
                      <ahyp:hlinkClr xmlns:ahyp="http://schemas.microsoft.com/office/drawing/2018/hyperlinkcolor" val="tx"/>
                    </a:ext>
                  </a:extLst>
                </a:hlinkClick>
              </a:rPr>
              <a:t>$114,970 per year</a:t>
            </a:r>
            <a:r>
              <a:rPr lang="en-US" b="0" i="0" dirty="0">
                <a:effectLst/>
                <a:latin typeface="gotham"/>
              </a:rPr>
              <a:t> as of 2014 according to the U.S. Bureau of Labor. The highest 10% of attorneys earned more than $187,200 per year. Salaries of experienced, specialized attorneys can be much, much higher depending on the field, geographical location, employer, and level of experience.</a:t>
            </a:r>
            <a:endParaRPr lang="en-IN" dirty="0"/>
          </a:p>
        </p:txBody>
      </p:sp>
    </p:spTree>
    <p:extLst>
      <p:ext uri="{BB962C8B-B14F-4D97-AF65-F5344CB8AC3E}">
        <p14:creationId xmlns:p14="http://schemas.microsoft.com/office/powerpoint/2010/main" val="3749998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99000"/>
            <a:duotone>
              <a:schemeClr val="bg2">
                <a:shade val="18000"/>
                <a:satMod val="160000"/>
                <a:lumMod val="28000"/>
              </a:schemeClr>
              <a:schemeClr val="bg2">
                <a:tint val="95000"/>
                <a:satMod val="160000"/>
                <a:lumMod val="116000"/>
              </a:schemeClr>
            </a:duotone>
            <a:lum/>
            <a:extLst>
              <a:ext uri="{BEBA8EAE-BF5A-486C-A8C5-ECC9F3942E4B}">
                <a14:imgProps xmlns:a14="http://schemas.microsoft.com/office/drawing/2010/main">
                  <a14:imgLayer r:embed="rId3">
                    <a14:imgEffect>
                      <a14:colorTemperature colorTemp="5900"/>
                    </a14:imgEffect>
                    <a14:imgEffect>
                      <a14:saturation sat="4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7DE39B-E2AF-4B9F-9CAF-C11BE26C55F8}"/>
              </a:ext>
            </a:extLst>
          </p:cNvPr>
          <p:cNvSpPr txBox="1"/>
          <p:nvPr/>
        </p:nvSpPr>
        <p:spPr>
          <a:xfrm>
            <a:off x="861133" y="513140"/>
            <a:ext cx="8185213" cy="4862870"/>
          </a:xfrm>
          <a:prstGeom prst="rect">
            <a:avLst/>
          </a:prstGeom>
          <a:noFill/>
        </p:spPr>
        <p:txBody>
          <a:bodyPr wrap="square" rtlCol="0">
            <a:spAutoFit/>
          </a:bodyPr>
          <a:lstStyle/>
          <a:p>
            <a:r>
              <a:rPr lang="en-US" dirty="0"/>
              <a:t>Who are Lawyers and what are their responsibilities ?</a:t>
            </a:r>
          </a:p>
          <a:p>
            <a:endParaRPr lang="en-US" dirty="0"/>
          </a:p>
          <a:p>
            <a:r>
              <a:rPr lang="en-US" sz="1600" b="0" i="0" dirty="0">
                <a:effectLst/>
                <a:latin typeface="Work Sans" panose="020B0604020202020204" pitchFamily="2" charset="0"/>
              </a:rPr>
              <a:t>Lawyers, also known as attorneys, are certified professionals who advise and represent natural and juristic persons in legal matters. They counsel clients, perform legal research, prepare legal documents and represent clients in criminal and civil court proceedings.</a:t>
            </a:r>
          </a:p>
          <a:p>
            <a:pPr algn="l"/>
            <a:endParaRPr lang="en-US" sz="1600" b="1" i="0" dirty="0">
              <a:effectLst/>
              <a:latin typeface="Work Sans" pitchFamily="2" charset="0"/>
            </a:endParaRPr>
          </a:p>
          <a:p>
            <a:pPr algn="l"/>
            <a:r>
              <a:rPr lang="en-US" sz="1600" b="1" i="0" dirty="0">
                <a:effectLst/>
                <a:latin typeface="Work Sans" pitchFamily="2" charset="0"/>
              </a:rPr>
              <a:t>Lawyer Responsibilities:</a:t>
            </a:r>
          </a:p>
          <a:p>
            <a:pPr algn="l"/>
            <a:endParaRPr lang="en-US" sz="1600" b="1" i="0" dirty="0">
              <a:effectLst/>
              <a:latin typeface="Work Sans" pitchFamily="2" charset="0"/>
            </a:endParaRPr>
          </a:p>
          <a:p>
            <a:pPr algn="l">
              <a:buFont typeface="Arial" panose="020B0604020202020204" pitchFamily="34" charset="0"/>
              <a:buChar char="•"/>
            </a:pPr>
            <a:r>
              <a:rPr lang="en-US" sz="1600" b="0" i="0" dirty="0">
                <a:effectLst/>
                <a:latin typeface="Work Sans" pitchFamily="2" charset="0"/>
              </a:rPr>
              <a:t>Monitor legal risk in documentation and giving guidance on the acceptable assumption of risk.</a:t>
            </a:r>
          </a:p>
          <a:p>
            <a:pPr algn="l">
              <a:buFont typeface="Arial" panose="020B0604020202020204" pitchFamily="34" charset="0"/>
              <a:buChar char="•"/>
            </a:pPr>
            <a:r>
              <a:rPr lang="en-US" sz="1600" b="0" i="0" dirty="0">
                <a:effectLst/>
                <a:latin typeface="Work Sans" pitchFamily="2" charset="0"/>
              </a:rPr>
              <a:t>Interpret laws, rulings and regulations for natural and juristic persons.</a:t>
            </a:r>
          </a:p>
          <a:p>
            <a:pPr algn="l">
              <a:buFont typeface="Arial" panose="020B0604020202020204" pitchFamily="34" charset="0"/>
              <a:buChar char="•"/>
            </a:pPr>
            <a:r>
              <a:rPr lang="en-US" sz="1600" b="0" i="0" dirty="0">
                <a:effectLst/>
                <a:latin typeface="Work Sans" pitchFamily="2" charset="0"/>
              </a:rPr>
              <a:t>Conduct legal research and gather evidence.</a:t>
            </a:r>
          </a:p>
          <a:p>
            <a:pPr algn="l">
              <a:buFont typeface="Arial" panose="020B0604020202020204" pitchFamily="34" charset="0"/>
              <a:buChar char="•"/>
            </a:pPr>
            <a:r>
              <a:rPr lang="en-US" sz="1600" b="0" i="0" dirty="0">
                <a:effectLst/>
                <a:latin typeface="Work Sans" pitchFamily="2" charset="0"/>
              </a:rPr>
              <a:t>Ensure that appropriate approvals are in place before documents are executed.</a:t>
            </a:r>
          </a:p>
          <a:p>
            <a:pPr algn="l">
              <a:buFont typeface="Arial" panose="020B0604020202020204" pitchFamily="34" charset="0"/>
              <a:buChar char="•"/>
            </a:pPr>
            <a:r>
              <a:rPr lang="en-US" sz="1600" b="0" i="0" dirty="0">
                <a:effectLst/>
                <a:latin typeface="Work Sans" pitchFamily="2" charset="0"/>
              </a:rPr>
              <a:t>Explain the law and give legal advice.</a:t>
            </a:r>
          </a:p>
          <a:p>
            <a:pPr algn="l">
              <a:buFont typeface="Arial" panose="020B0604020202020204" pitchFamily="34" charset="0"/>
              <a:buChar char="•"/>
            </a:pPr>
            <a:r>
              <a:rPr lang="en-US" sz="1600" b="0" i="0" dirty="0">
                <a:effectLst/>
                <a:latin typeface="Work Sans" pitchFamily="2" charset="0"/>
              </a:rPr>
              <a:t>Offer legal representation at arbitration or mediation hearings.</a:t>
            </a:r>
          </a:p>
          <a:p>
            <a:pPr algn="l">
              <a:buFont typeface="Arial" panose="020B0604020202020204" pitchFamily="34" charset="0"/>
              <a:buChar char="•"/>
            </a:pPr>
            <a:r>
              <a:rPr lang="en-US" sz="1600" b="0" i="0" dirty="0">
                <a:effectLst/>
                <a:latin typeface="Work Sans" pitchFamily="2" charset="0"/>
              </a:rPr>
              <a:t>Draft, review and manage wills, trusts, estates, contracts and deeds.</a:t>
            </a:r>
          </a:p>
          <a:p>
            <a:endParaRPr lang="en-US" dirty="0"/>
          </a:p>
        </p:txBody>
      </p:sp>
    </p:spTree>
    <p:extLst>
      <p:ext uri="{BB962C8B-B14F-4D97-AF65-F5344CB8AC3E}">
        <p14:creationId xmlns:p14="http://schemas.microsoft.com/office/powerpoint/2010/main" val="24786382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07973-E2B8-427A-B2F9-87586540121E}"/>
              </a:ext>
            </a:extLst>
          </p:cNvPr>
          <p:cNvSpPr>
            <a:spLocks noGrp="1"/>
          </p:cNvSpPr>
          <p:nvPr>
            <p:ph type="title"/>
          </p:nvPr>
        </p:nvSpPr>
        <p:spPr/>
        <p:txBody>
          <a:bodyPr/>
          <a:lstStyle/>
          <a:p>
            <a:r>
              <a:rPr lang="en-US" dirty="0"/>
              <a:t>   Working Condition Of Lawyer</a:t>
            </a:r>
            <a:endParaRPr lang="en-IN" dirty="0"/>
          </a:p>
        </p:txBody>
      </p:sp>
      <p:sp>
        <p:nvSpPr>
          <p:cNvPr id="3" name="Content Placeholder 2">
            <a:extLst>
              <a:ext uri="{FF2B5EF4-FFF2-40B4-BE49-F238E27FC236}">
                <a16:creationId xmlns:a16="http://schemas.microsoft.com/office/drawing/2014/main" id="{08FD240A-A87A-42AD-A18A-FE79698E0588}"/>
              </a:ext>
            </a:extLst>
          </p:cNvPr>
          <p:cNvSpPr>
            <a:spLocks noGrp="1"/>
          </p:cNvSpPr>
          <p:nvPr>
            <p:ph idx="1"/>
          </p:nvPr>
        </p:nvSpPr>
        <p:spPr/>
        <p:txBody>
          <a:bodyPr>
            <a:normAutofit/>
          </a:bodyPr>
          <a:lstStyle/>
          <a:p>
            <a:r>
              <a:rPr lang="en-US" b="0" i="0" dirty="0">
                <a:effectLst/>
                <a:latin typeface="Open Sans" panose="020B0604020202020204" pitchFamily="34" charset="0"/>
              </a:rPr>
              <a:t>Lawyers tend to enjoy a well-earned career after investing years in education and training as an associate. While the path from law student to a successful lawyer will be different for each person pursuing law, there are numerous similarities in lawyer’s working conditions.</a:t>
            </a:r>
          </a:p>
          <a:p>
            <a:r>
              <a:rPr lang="en-US" b="0" i="0" dirty="0">
                <a:effectLst/>
                <a:latin typeface="Open Sans" panose="020B0606030504020204" pitchFamily="34" charset="0"/>
              </a:rPr>
              <a:t>Successful lawyers work hard and put in long hours at the office. It can be expected that lawyers will sacrifice their evenings and weekends to work with clients. This is due to many clients being preoccupied with their own 9 to 5 day jobs and cannot get time off work to visit a lawyer for legal aid.</a:t>
            </a:r>
            <a:endParaRPr lang="en-US" dirty="0">
              <a:latin typeface="Open Sans" panose="020B0604020202020204" pitchFamily="34" charset="0"/>
            </a:endParaRPr>
          </a:p>
          <a:p>
            <a:endParaRPr lang="en-IN" dirty="0"/>
          </a:p>
        </p:txBody>
      </p:sp>
    </p:spTree>
    <p:extLst>
      <p:ext uri="{BB962C8B-B14F-4D97-AF65-F5344CB8AC3E}">
        <p14:creationId xmlns:p14="http://schemas.microsoft.com/office/powerpoint/2010/main" val="6286198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8AFA9-2CB1-4D03-8369-7FD38FE52240}"/>
              </a:ext>
            </a:extLst>
          </p:cNvPr>
          <p:cNvSpPr>
            <a:spLocks noGrp="1"/>
          </p:cNvSpPr>
          <p:nvPr>
            <p:ph type="title"/>
          </p:nvPr>
        </p:nvSpPr>
        <p:spPr/>
        <p:txBody>
          <a:bodyPr/>
          <a:lstStyle/>
          <a:p>
            <a:r>
              <a:rPr lang="en-US" dirty="0"/>
              <a:t>Qualifications Of Lawyer </a:t>
            </a:r>
            <a:endParaRPr lang="en-IN" dirty="0"/>
          </a:p>
        </p:txBody>
      </p:sp>
      <p:sp>
        <p:nvSpPr>
          <p:cNvPr id="3" name="Content Placeholder 2">
            <a:extLst>
              <a:ext uri="{FF2B5EF4-FFF2-40B4-BE49-F238E27FC236}">
                <a16:creationId xmlns:a16="http://schemas.microsoft.com/office/drawing/2014/main" id="{DAE909DB-0840-49A4-8A92-3BA04AE075A6}"/>
              </a:ext>
            </a:extLst>
          </p:cNvPr>
          <p:cNvSpPr>
            <a:spLocks noGrp="1"/>
          </p:cNvSpPr>
          <p:nvPr>
            <p:ph idx="1"/>
          </p:nvPr>
        </p:nvSpPr>
        <p:spPr/>
        <p:txBody>
          <a:bodyPr>
            <a:normAutofit fontScale="92500" lnSpcReduction="20000"/>
          </a:bodyPr>
          <a:lstStyle/>
          <a:p>
            <a:r>
              <a:rPr lang="en-US" b="1" i="0" dirty="0">
                <a:effectLst/>
                <a:latin typeface="arial" panose="020B0604020202020204" pitchFamily="34" charset="0"/>
              </a:rPr>
              <a:t>They must sit for various national level or University level entrance exams such as CLAT, AILET, LSAT etc</a:t>
            </a:r>
            <a:r>
              <a:rPr lang="en-US" b="0" i="0" dirty="0">
                <a:effectLst/>
                <a:latin typeface="arial" panose="020B0604020202020204" pitchFamily="34" charset="0"/>
              </a:rPr>
              <a:t>. They must complete their 5 years Undergraduate course such as BA LLB, BCom LLB, BSc LLB. Students who have LLM degree can also become a lawyer.</a:t>
            </a:r>
          </a:p>
          <a:p>
            <a:r>
              <a:rPr lang="en-US" b="0" i="0" dirty="0">
                <a:effectLst/>
                <a:latin typeface="Arial" panose="020B0604020202020204" pitchFamily="34" charset="0"/>
              </a:rPr>
              <a:t>To become a licensed and practicing lawyer, most students will need to complete four years of undergraduate study and three years of law school. While no specific undergraduate course of study is necessary, students can prepare for the practice of law by taking courses in areas such as philosophy, history, English and other humanities studies, in addition to mathematics and science classes. To be admitted to law school, students who have completed or will soon complete an undergraduate degree need to complete a standardized test and application process. Admission to law school can be quite competitive, and the required tuition can be expensive</a:t>
            </a:r>
            <a:r>
              <a:rPr lang="en-US" b="0" i="0" dirty="0">
                <a:solidFill>
                  <a:srgbClr val="000000"/>
                </a:solidFill>
                <a:effectLst/>
                <a:latin typeface="Arial" panose="020B0604020202020204" pitchFamily="34" charset="0"/>
              </a:rPr>
              <a:t>.</a:t>
            </a:r>
            <a:endParaRPr lang="en-IN" dirty="0"/>
          </a:p>
        </p:txBody>
      </p:sp>
    </p:spTree>
    <p:extLst>
      <p:ext uri="{BB962C8B-B14F-4D97-AF65-F5344CB8AC3E}">
        <p14:creationId xmlns:p14="http://schemas.microsoft.com/office/powerpoint/2010/main" val="6878560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9AC6B-6619-4BAC-A17D-259534985784}"/>
              </a:ext>
            </a:extLst>
          </p:cNvPr>
          <p:cNvSpPr>
            <a:spLocks noGrp="1"/>
          </p:cNvSpPr>
          <p:nvPr>
            <p:ph type="title"/>
          </p:nvPr>
        </p:nvSpPr>
        <p:spPr>
          <a:xfrm>
            <a:off x="1103312" y="452718"/>
            <a:ext cx="8947522" cy="1262960"/>
          </a:xfrm>
        </p:spPr>
        <p:txBody>
          <a:bodyPr/>
          <a:lstStyle/>
          <a:p>
            <a:r>
              <a:rPr lang="en-US" sz="3600" dirty="0"/>
              <a:t>Employments opportunities for Lawyer</a:t>
            </a:r>
            <a:endParaRPr lang="en-IN" sz="3600" dirty="0"/>
          </a:p>
        </p:txBody>
      </p:sp>
      <p:sp>
        <p:nvSpPr>
          <p:cNvPr id="3" name="Content Placeholder 2">
            <a:extLst>
              <a:ext uri="{FF2B5EF4-FFF2-40B4-BE49-F238E27FC236}">
                <a16:creationId xmlns:a16="http://schemas.microsoft.com/office/drawing/2014/main" id="{122F1B11-0200-413D-934C-297A9FF04CAF}"/>
              </a:ext>
            </a:extLst>
          </p:cNvPr>
          <p:cNvSpPr>
            <a:spLocks noGrp="1"/>
          </p:cNvSpPr>
          <p:nvPr>
            <p:ph idx="1"/>
          </p:nvPr>
        </p:nvSpPr>
        <p:spPr/>
        <p:txBody>
          <a:bodyPr/>
          <a:lstStyle/>
          <a:p>
            <a:r>
              <a:rPr lang="en-US" b="0" i="0" dirty="0">
                <a:effectLst/>
                <a:latin typeface="proxima_novaregular"/>
              </a:rPr>
              <a:t>Law is an expansive sector with various opportunities. Depending on your interests and skills, you can pursue a unique career in this industry. Law is an expansive sector with various opportunities. The following are some of the most prominent and lucrative career options in law</a:t>
            </a:r>
            <a:endParaRPr lang="en-US" dirty="0">
              <a:latin typeface="proxima_novaregular"/>
            </a:endParaRPr>
          </a:p>
          <a:p>
            <a:endParaRPr lang="en-US" b="0" i="0" dirty="0">
              <a:solidFill>
                <a:srgbClr val="000000"/>
              </a:solidFill>
              <a:effectLst/>
              <a:latin typeface="proxima_novaregular"/>
            </a:endParaRPr>
          </a:p>
          <a:p>
            <a:pPr marL="0" indent="0">
              <a:buNone/>
            </a:pPr>
            <a:r>
              <a:rPr lang="en-US" dirty="0">
                <a:solidFill>
                  <a:srgbClr val="000000"/>
                </a:solidFill>
                <a:latin typeface="proxima_novaregular"/>
              </a:rPr>
              <a:t>   </a:t>
            </a:r>
          </a:p>
        </p:txBody>
      </p:sp>
    </p:spTree>
    <p:extLst>
      <p:ext uri="{BB962C8B-B14F-4D97-AF65-F5344CB8AC3E}">
        <p14:creationId xmlns:p14="http://schemas.microsoft.com/office/powerpoint/2010/main" val="6451791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CC658-4E9E-4A1B-929E-EAF8F891D031}"/>
              </a:ext>
            </a:extLst>
          </p:cNvPr>
          <p:cNvSpPr>
            <a:spLocks noGrp="1"/>
          </p:cNvSpPr>
          <p:nvPr>
            <p:ph type="title"/>
          </p:nvPr>
        </p:nvSpPr>
        <p:spPr>
          <a:xfrm>
            <a:off x="1103312" y="452718"/>
            <a:ext cx="8947522" cy="990598"/>
          </a:xfrm>
        </p:spPr>
        <p:txBody>
          <a:bodyPr>
            <a:normAutofit fontScale="90000"/>
          </a:bodyPr>
          <a:lstStyle/>
          <a:p>
            <a:r>
              <a:rPr lang="en-US" sz="4400" dirty="0"/>
              <a:t>Employments opportunities for  </a:t>
            </a:r>
            <a:r>
              <a:rPr lang="en-US" sz="3600" dirty="0"/>
              <a:t>Lawyer</a:t>
            </a:r>
            <a:endParaRPr lang="en-IN" sz="3600" dirty="0"/>
          </a:p>
        </p:txBody>
      </p:sp>
      <p:sp>
        <p:nvSpPr>
          <p:cNvPr id="3" name="Content Placeholder 2">
            <a:extLst>
              <a:ext uri="{FF2B5EF4-FFF2-40B4-BE49-F238E27FC236}">
                <a16:creationId xmlns:a16="http://schemas.microsoft.com/office/drawing/2014/main" id="{9F6A9130-C095-43F1-B66F-81BB7CD89326}"/>
              </a:ext>
            </a:extLst>
          </p:cNvPr>
          <p:cNvSpPr>
            <a:spLocks noGrp="1"/>
          </p:cNvSpPr>
          <p:nvPr>
            <p:ph idx="1"/>
          </p:nvPr>
        </p:nvSpPr>
        <p:spPr>
          <a:xfrm>
            <a:off x="1103312" y="1611984"/>
            <a:ext cx="8946541" cy="3742441"/>
          </a:xfrm>
        </p:spPr>
        <p:txBody>
          <a:bodyPr>
            <a:normAutofit lnSpcReduction="10000"/>
          </a:bodyPr>
          <a:lstStyle/>
          <a:p>
            <a:pPr algn="l"/>
            <a:r>
              <a:rPr lang="en-US" b="1" i="0" dirty="0">
                <a:effectLst/>
                <a:latin typeface="-apple-system"/>
              </a:rPr>
              <a:t>1. Criminal Lawyer</a:t>
            </a:r>
          </a:p>
          <a:p>
            <a:pPr algn="l"/>
            <a:r>
              <a:rPr lang="en-US" b="0" i="0" dirty="0">
                <a:effectLst/>
                <a:latin typeface="proxima_novaregular"/>
              </a:rPr>
              <a:t>Criminal lawyers are responsible for representing their clients in court for criminal cases. They present cases in the court for their client in the local court, High Court, or the Supreme Court. Criminal lawyers argue their client’s case in front of a judge, question witnesses and the people related to their case, and review evidence. </a:t>
            </a:r>
          </a:p>
          <a:p>
            <a:pPr algn="l"/>
            <a:r>
              <a:rPr lang="en-US" dirty="0">
                <a:latin typeface="proxima_novaregular"/>
              </a:rPr>
              <a:t>	</a:t>
            </a:r>
            <a:r>
              <a:rPr lang="en-US" b="1" i="0" dirty="0">
                <a:effectLst/>
                <a:latin typeface="proxima_novaregular"/>
              </a:rPr>
              <a:t>Criminal Lawyer Salary in India</a:t>
            </a:r>
            <a:endParaRPr lang="en-US" b="0" i="0" dirty="0">
              <a:effectLst/>
              <a:latin typeface="proxima_novaregular"/>
            </a:endParaRPr>
          </a:p>
          <a:p>
            <a:pPr algn="l"/>
            <a:r>
              <a:rPr lang="en-US" b="0" i="0" dirty="0">
                <a:effectLst/>
                <a:latin typeface="proxima_novaregular"/>
              </a:rPr>
              <a:t>The </a:t>
            </a:r>
            <a:r>
              <a:rPr lang="en-US" b="0" i="0" u="none" strike="noStrike" dirty="0">
                <a:effectLst/>
                <a:latin typeface="proxima_novaregular"/>
                <a:hlinkClick r:id="rId2">
                  <a:extLst>
                    <a:ext uri="{A12FA001-AC4F-418D-AE19-62706E023703}">
                      <ahyp:hlinkClr xmlns:ahyp="http://schemas.microsoft.com/office/drawing/2018/hyperlinkcolor" val="tx"/>
                    </a:ext>
                  </a:extLst>
                </a:hlinkClick>
              </a:rPr>
              <a:t>average pay of a criminal lawyer in India</a:t>
            </a:r>
            <a:r>
              <a:rPr lang="en-US" b="0" i="0" dirty="0">
                <a:effectLst/>
                <a:latin typeface="proxima_novaregular"/>
              </a:rPr>
              <a:t> is INR 7 lakh per annum. Beginners in this field earn around INR 2 lakh per annum while experienced criminal lawyers can earn up to INR 30 lakh per annum. </a:t>
            </a:r>
          </a:p>
          <a:p>
            <a:pPr algn="l"/>
            <a:endParaRPr lang="en-US" b="0" i="0" dirty="0">
              <a:solidFill>
                <a:srgbClr val="000000"/>
              </a:solidFill>
              <a:effectLst/>
              <a:latin typeface="proxima_novaregular"/>
            </a:endParaRPr>
          </a:p>
          <a:p>
            <a:pPr algn="l"/>
            <a:endParaRPr lang="en-US" b="0" i="0" dirty="0">
              <a:solidFill>
                <a:srgbClr val="000000"/>
              </a:solidFill>
              <a:effectLst/>
              <a:latin typeface="proxima_novaregular"/>
            </a:endParaRPr>
          </a:p>
          <a:p>
            <a:endParaRPr lang="en-IN" dirty="0"/>
          </a:p>
        </p:txBody>
      </p:sp>
      <p:pic>
        <p:nvPicPr>
          <p:cNvPr id="7" name="Picture 6">
            <a:extLst>
              <a:ext uri="{FF2B5EF4-FFF2-40B4-BE49-F238E27FC236}">
                <a16:creationId xmlns:a16="http://schemas.microsoft.com/office/drawing/2014/main" id="{65D6A6EB-0836-417F-BF06-6205502412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7835" y="5354425"/>
            <a:ext cx="7573078" cy="1315040"/>
          </a:xfrm>
          <a:prstGeom prst="rect">
            <a:avLst/>
          </a:prstGeom>
        </p:spPr>
      </p:pic>
    </p:spTree>
    <p:extLst>
      <p:ext uri="{BB962C8B-B14F-4D97-AF65-F5344CB8AC3E}">
        <p14:creationId xmlns:p14="http://schemas.microsoft.com/office/powerpoint/2010/main" val="31026019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FAEC7-CBA9-42B6-91C6-98F9839246FF}"/>
              </a:ext>
            </a:extLst>
          </p:cNvPr>
          <p:cNvSpPr>
            <a:spLocks noGrp="1"/>
          </p:cNvSpPr>
          <p:nvPr>
            <p:ph type="title"/>
          </p:nvPr>
        </p:nvSpPr>
        <p:spPr>
          <a:xfrm>
            <a:off x="646111" y="452718"/>
            <a:ext cx="9404723" cy="669072"/>
          </a:xfrm>
        </p:spPr>
        <p:txBody>
          <a:bodyPr>
            <a:normAutofit fontScale="90000"/>
          </a:bodyPr>
          <a:lstStyle/>
          <a:p>
            <a:r>
              <a:rPr lang="en-US" sz="4000" dirty="0"/>
              <a:t>Employments opportunities for  </a:t>
            </a:r>
            <a:r>
              <a:rPr lang="en-US" sz="3200" dirty="0"/>
              <a:t>Lawyer</a:t>
            </a:r>
            <a:endParaRPr lang="en-IN" dirty="0"/>
          </a:p>
        </p:txBody>
      </p:sp>
      <p:sp>
        <p:nvSpPr>
          <p:cNvPr id="3" name="Content Placeholder 2">
            <a:extLst>
              <a:ext uri="{FF2B5EF4-FFF2-40B4-BE49-F238E27FC236}">
                <a16:creationId xmlns:a16="http://schemas.microsoft.com/office/drawing/2014/main" id="{C1879BB7-D416-47EC-836D-B512FB795160}"/>
              </a:ext>
            </a:extLst>
          </p:cNvPr>
          <p:cNvSpPr>
            <a:spLocks noGrp="1"/>
          </p:cNvSpPr>
          <p:nvPr>
            <p:ph idx="1"/>
          </p:nvPr>
        </p:nvSpPr>
        <p:spPr>
          <a:xfrm>
            <a:off x="1103312" y="1432875"/>
            <a:ext cx="8946541" cy="4100660"/>
          </a:xfrm>
        </p:spPr>
        <p:txBody>
          <a:bodyPr>
            <a:normAutofit fontScale="92500" lnSpcReduction="20000"/>
          </a:bodyPr>
          <a:lstStyle/>
          <a:p>
            <a:pPr algn="l"/>
            <a:r>
              <a:rPr lang="en-US" b="1" i="0" dirty="0">
                <a:effectLst/>
                <a:latin typeface="-apple-system"/>
              </a:rPr>
              <a:t>2. Corporate Lawyer</a:t>
            </a:r>
          </a:p>
          <a:p>
            <a:pPr algn="l"/>
            <a:r>
              <a:rPr lang="en-US" b="0" i="0" dirty="0">
                <a:effectLst/>
                <a:latin typeface="proxima_novaregular"/>
              </a:rPr>
              <a:t>Corporate lawyers help companies in complying with the rules and regulations of their industry. They are responsible for assisting their client with all the legal processes related to a company’s formation and management. </a:t>
            </a:r>
          </a:p>
          <a:p>
            <a:pPr algn="l"/>
            <a:r>
              <a:rPr lang="en-US" b="0" i="0" dirty="0">
                <a:effectLst/>
                <a:latin typeface="proxima_novaregular"/>
              </a:rPr>
              <a:t>As a corporate lawyer, you’d have to advise your client in claiming liability, business transactions, and represent in court during a trial. Corporate lawyers help their clients in reviewing and submitting legal documents related to their issues. </a:t>
            </a:r>
          </a:p>
          <a:p>
            <a:r>
              <a:rPr lang="en-US" b="0" i="0" dirty="0">
                <a:effectLst/>
                <a:latin typeface="proxima_novaregular"/>
              </a:rPr>
              <a:t>The </a:t>
            </a:r>
            <a:r>
              <a:rPr lang="en-US" b="0" i="0" u="none" strike="noStrike" dirty="0">
                <a:effectLst/>
                <a:latin typeface="proxima_novaregular"/>
                <a:hlinkClick r:id="rId2">
                  <a:extLst>
                    <a:ext uri="{A12FA001-AC4F-418D-AE19-62706E023703}">
                      <ahyp:hlinkClr xmlns:ahyp="http://schemas.microsoft.com/office/drawing/2018/hyperlinkcolor" val="tx"/>
                    </a:ext>
                  </a:extLst>
                </a:hlinkClick>
              </a:rPr>
              <a:t>average salary of a corporate lawyer in India</a:t>
            </a:r>
            <a:r>
              <a:rPr lang="en-US" b="0" i="0" dirty="0">
                <a:effectLst/>
                <a:latin typeface="proxima_novaregular"/>
              </a:rPr>
              <a:t> is INR 6.9 lakh per year. As a beginner, you can expect to earn INR 1.47 lakh per annum including the base salary and the offered bonuses. The upper limit for this profession is quite high and your pay can go up to INR 20 lakh per annum. This field is among the best career options in the legal sector in terms of growth opportunities and income potential. </a:t>
            </a:r>
            <a:endParaRPr lang="en-IN" dirty="0"/>
          </a:p>
        </p:txBody>
      </p:sp>
      <p:pic>
        <p:nvPicPr>
          <p:cNvPr id="5" name="Picture 4">
            <a:extLst>
              <a:ext uri="{FF2B5EF4-FFF2-40B4-BE49-F238E27FC236}">
                <a16:creationId xmlns:a16="http://schemas.microsoft.com/office/drawing/2014/main" id="{D7D32666-D364-4017-8373-586F281677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3061" y="5349711"/>
            <a:ext cx="8287041" cy="1432875"/>
          </a:xfrm>
          <a:prstGeom prst="rect">
            <a:avLst/>
          </a:prstGeom>
        </p:spPr>
      </p:pic>
    </p:spTree>
    <p:extLst>
      <p:ext uri="{BB962C8B-B14F-4D97-AF65-F5344CB8AC3E}">
        <p14:creationId xmlns:p14="http://schemas.microsoft.com/office/powerpoint/2010/main" val="1187954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F720F-EB34-4900-8A2E-7C59C9C3CF37}"/>
              </a:ext>
            </a:extLst>
          </p:cNvPr>
          <p:cNvSpPr>
            <a:spLocks noGrp="1"/>
          </p:cNvSpPr>
          <p:nvPr>
            <p:ph type="title"/>
          </p:nvPr>
        </p:nvSpPr>
        <p:spPr>
          <a:xfrm>
            <a:off x="646111" y="452718"/>
            <a:ext cx="9404723" cy="951876"/>
          </a:xfrm>
        </p:spPr>
        <p:txBody>
          <a:bodyPr>
            <a:normAutofit fontScale="90000"/>
          </a:bodyPr>
          <a:lstStyle/>
          <a:p>
            <a:r>
              <a:rPr lang="en-US" sz="4000" dirty="0"/>
              <a:t>Employments opportunities for  </a:t>
            </a:r>
            <a:r>
              <a:rPr lang="en-US" sz="3200" dirty="0"/>
              <a:t>Lawyer</a:t>
            </a:r>
            <a:endParaRPr lang="en-IN" dirty="0"/>
          </a:p>
        </p:txBody>
      </p:sp>
      <p:sp>
        <p:nvSpPr>
          <p:cNvPr id="3" name="Content Placeholder 2">
            <a:extLst>
              <a:ext uri="{FF2B5EF4-FFF2-40B4-BE49-F238E27FC236}">
                <a16:creationId xmlns:a16="http://schemas.microsoft.com/office/drawing/2014/main" id="{D1BDE573-8943-4A74-8AF4-04E0AC9A7652}"/>
              </a:ext>
            </a:extLst>
          </p:cNvPr>
          <p:cNvSpPr>
            <a:spLocks noGrp="1"/>
          </p:cNvSpPr>
          <p:nvPr>
            <p:ph idx="1"/>
          </p:nvPr>
        </p:nvSpPr>
        <p:spPr>
          <a:xfrm>
            <a:off x="1103312" y="1649692"/>
            <a:ext cx="8946541" cy="4598708"/>
          </a:xfrm>
        </p:spPr>
        <p:txBody>
          <a:bodyPr>
            <a:normAutofit/>
          </a:bodyPr>
          <a:lstStyle/>
          <a:p>
            <a:pPr algn="l"/>
            <a:r>
              <a:rPr lang="en-US" b="1" i="0" dirty="0">
                <a:effectLst/>
                <a:latin typeface="-apple-system"/>
              </a:rPr>
              <a:t>3. Judicial Services</a:t>
            </a:r>
          </a:p>
          <a:p>
            <a:pPr algn="l"/>
            <a:r>
              <a:rPr lang="en-US" b="0" i="0" dirty="0">
                <a:effectLst/>
                <a:latin typeface="proxima_novaregular"/>
              </a:rPr>
              <a:t>A judge presides over court proceedings. They give the final verdict on a case after hearing arguments from both sides and evaluating the legal situation of the case. Judicial services are among the most respected careers in India. </a:t>
            </a:r>
          </a:p>
          <a:p>
            <a:pPr algn="l"/>
            <a:r>
              <a:rPr lang="en-US" b="0" i="0" dirty="0">
                <a:effectLst/>
                <a:latin typeface="proxima_novaregular"/>
              </a:rPr>
              <a:t>To pursue a career in the judicial services of India, you would need to appear for the state-level exam for the judicial services. </a:t>
            </a:r>
          </a:p>
          <a:p>
            <a:r>
              <a:rPr lang="en-US" b="0" i="0" dirty="0">
                <a:effectLst/>
                <a:latin typeface="proxima_novaregular"/>
              </a:rPr>
              <a:t>The </a:t>
            </a:r>
            <a:r>
              <a:rPr lang="en-US" b="0" i="0" u="none" strike="noStrike" dirty="0">
                <a:effectLst/>
                <a:latin typeface="proxima_novaregular"/>
                <a:hlinkClick r:id="rId2">
                  <a:extLst>
                    <a:ext uri="{A12FA001-AC4F-418D-AE19-62706E023703}">
                      <ahyp:hlinkClr xmlns:ahyp="http://schemas.microsoft.com/office/drawing/2018/hyperlinkcolor" val="tx"/>
                    </a:ext>
                  </a:extLst>
                </a:hlinkClick>
              </a:rPr>
              <a:t>salary of a High Court judge in India</a:t>
            </a:r>
            <a:r>
              <a:rPr lang="en-US" b="0" i="0" dirty="0">
                <a:effectLst/>
                <a:latin typeface="proxima_novaregular"/>
              </a:rPr>
              <a:t> is INR 2.2 lakh per month. Similarly, the salary of a Supreme Court judge in India is INR 2.5 lakh per month. As it’s a government job, it offers many additional allowances and perks. </a:t>
            </a:r>
            <a:endParaRPr lang="en-IN" dirty="0"/>
          </a:p>
        </p:txBody>
      </p:sp>
    </p:spTree>
    <p:extLst>
      <p:ext uri="{BB962C8B-B14F-4D97-AF65-F5344CB8AC3E}">
        <p14:creationId xmlns:p14="http://schemas.microsoft.com/office/powerpoint/2010/main" val="2897794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1A082-68FD-46AB-A8A6-6F69D2C47881}"/>
              </a:ext>
            </a:extLst>
          </p:cNvPr>
          <p:cNvSpPr>
            <a:spLocks noGrp="1"/>
          </p:cNvSpPr>
          <p:nvPr>
            <p:ph type="title"/>
          </p:nvPr>
        </p:nvSpPr>
        <p:spPr>
          <a:xfrm>
            <a:off x="646111" y="452719"/>
            <a:ext cx="10354969" cy="980155"/>
          </a:xfrm>
        </p:spPr>
        <p:txBody>
          <a:bodyPr>
            <a:normAutofit fontScale="90000"/>
          </a:bodyPr>
          <a:lstStyle/>
          <a:p>
            <a:r>
              <a:rPr lang="en-US" sz="4400" dirty="0"/>
              <a:t>Employments opportunities for  </a:t>
            </a:r>
            <a:r>
              <a:rPr lang="en-US" sz="3600" dirty="0"/>
              <a:t>Lawyer</a:t>
            </a:r>
            <a:endParaRPr lang="en-IN" dirty="0"/>
          </a:p>
        </p:txBody>
      </p:sp>
      <p:sp>
        <p:nvSpPr>
          <p:cNvPr id="3" name="Content Placeholder 2">
            <a:extLst>
              <a:ext uri="{FF2B5EF4-FFF2-40B4-BE49-F238E27FC236}">
                <a16:creationId xmlns:a16="http://schemas.microsoft.com/office/drawing/2014/main" id="{E7B99D8E-6A54-437E-B4FF-F41E4BE1C028}"/>
              </a:ext>
            </a:extLst>
          </p:cNvPr>
          <p:cNvSpPr>
            <a:spLocks noGrp="1"/>
          </p:cNvSpPr>
          <p:nvPr>
            <p:ph idx="1"/>
          </p:nvPr>
        </p:nvSpPr>
        <p:spPr>
          <a:xfrm>
            <a:off x="1103312" y="1432874"/>
            <a:ext cx="8946541" cy="4128940"/>
          </a:xfrm>
        </p:spPr>
        <p:txBody>
          <a:bodyPr>
            <a:normAutofit fontScale="85000" lnSpcReduction="20000"/>
          </a:bodyPr>
          <a:lstStyle/>
          <a:p>
            <a:pPr algn="l"/>
            <a:r>
              <a:rPr lang="en-US" b="1" i="0" dirty="0">
                <a:effectLst/>
                <a:latin typeface="-apple-system"/>
              </a:rPr>
              <a:t>4. Legal Journalist</a:t>
            </a:r>
          </a:p>
          <a:p>
            <a:pPr algn="l"/>
            <a:r>
              <a:rPr lang="en-US" b="0" i="0" dirty="0">
                <a:effectLst/>
                <a:latin typeface="proxima_novaregular"/>
              </a:rPr>
              <a:t>If you have a knack for writing, then you can pursue a career in legal journalism. Legal journalists attend court hearings and report the facts directly. They write articles for publications that could be online (blog, website, and social media) as well as offline (newspaper, magazine, etc.). </a:t>
            </a:r>
          </a:p>
          <a:p>
            <a:pPr algn="l"/>
            <a:r>
              <a:rPr lang="en-US" b="0" i="0" dirty="0">
                <a:effectLst/>
                <a:latin typeface="proxima_novaregular"/>
              </a:rPr>
              <a:t>Legal journalists might take part in discussions on legal issues as they have a strong understanding of the law and current affairs. </a:t>
            </a:r>
          </a:p>
          <a:p>
            <a:pPr algn="l"/>
            <a:r>
              <a:rPr lang="en-US" b="0" i="0" dirty="0">
                <a:effectLst/>
                <a:latin typeface="proxima_novaregular"/>
              </a:rPr>
              <a:t>This field requires strong communication skills and writing skills. However, it’s also possible for a legal journalist to work in visual media (television, YouTube, etc.) instead of being limited to writing. It’s certainly a unique career with a specific set of opportunities and challenges. </a:t>
            </a:r>
          </a:p>
          <a:p>
            <a:pPr algn="l"/>
            <a:r>
              <a:rPr lang="en-US" b="1" i="0" dirty="0">
                <a:effectLst/>
                <a:latin typeface="proxima_novaregular"/>
              </a:rPr>
              <a:t>Legal Journalist Salary in India</a:t>
            </a:r>
            <a:endParaRPr lang="en-US" b="0" i="0" dirty="0">
              <a:effectLst/>
              <a:latin typeface="proxima_novaregular"/>
            </a:endParaRPr>
          </a:p>
          <a:p>
            <a:pPr algn="l"/>
            <a:r>
              <a:rPr lang="en-US" b="0" i="0" dirty="0">
                <a:effectLst/>
                <a:latin typeface="proxima_novaregular"/>
              </a:rPr>
              <a:t>The </a:t>
            </a:r>
            <a:r>
              <a:rPr lang="en-US" b="0" i="0" u="none" strike="noStrike" dirty="0">
                <a:effectLst/>
                <a:latin typeface="proxima_novaregular"/>
                <a:hlinkClick r:id="rId2">
                  <a:extLst>
                    <a:ext uri="{A12FA001-AC4F-418D-AE19-62706E023703}">
                      <ahyp:hlinkClr xmlns:ahyp="http://schemas.microsoft.com/office/drawing/2018/hyperlinkcolor" val="tx"/>
                    </a:ext>
                  </a:extLst>
                </a:hlinkClick>
              </a:rPr>
              <a:t>average salary of a journalist in India</a:t>
            </a:r>
            <a:r>
              <a:rPr lang="en-US" b="0" i="0" dirty="0">
                <a:effectLst/>
                <a:latin typeface="proxima_novaregular"/>
              </a:rPr>
              <a:t> is INR 3.7 lakh per annum. Beginner-level professionals in this field earn around INR 1.6 lakh per annum however senior-level professionals can earn up to INR 9.89 lakh per annum. It’s among the best career .</a:t>
            </a:r>
          </a:p>
          <a:p>
            <a:endParaRPr lang="en-IN" dirty="0"/>
          </a:p>
        </p:txBody>
      </p:sp>
      <p:pic>
        <p:nvPicPr>
          <p:cNvPr id="5" name="Picture 4">
            <a:extLst>
              <a:ext uri="{FF2B5EF4-FFF2-40B4-BE49-F238E27FC236}">
                <a16:creationId xmlns:a16="http://schemas.microsoft.com/office/drawing/2014/main" id="{A2AE846E-5718-4028-BBF4-9D11EE2F31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2045" y="5469246"/>
            <a:ext cx="8606673" cy="1236854"/>
          </a:xfrm>
          <a:prstGeom prst="rect">
            <a:avLst/>
          </a:prstGeom>
        </p:spPr>
      </p:pic>
    </p:spTree>
    <p:extLst>
      <p:ext uri="{BB962C8B-B14F-4D97-AF65-F5344CB8AC3E}">
        <p14:creationId xmlns:p14="http://schemas.microsoft.com/office/powerpoint/2010/main" val="28874665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162</TotalTime>
  <Words>1438</Words>
  <Application>Microsoft Office PowerPoint</Application>
  <PresentationFormat>Widescreen</PresentationFormat>
  <Paragraphs>70</Paragraphs>
  <Slides>13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-apple-system</vt:lpstr>
      <vt:lpstr>Arial</vt:lpstr>
      <vt:lpstr>Arial</vt:lpstr>
      <vt:lpstr>Bookman Old Style</vt:lpstr>
      <vt:lpstr>gotham</vt:lpstr>
      <vt:lpstr>Open Sans</vt:lpstr>
      <vt:lpstr>proxima_novaregular</vt:lpstr>
      <vt:lpstr>Rockwell</vt:lpstr>
      <vt:lpstr>Work Sans</vt:lpstr>
      <vt:lpstr>Damask</vt:lpstr>
      <vt:lpstr>PowerPoint Presentation</vt:lpstr>
      <vt:lpstr>PowerPoint Presentation</vt:lpstr>
      <vt:lpstr>   Working Condition Of Lawyer</vt:lpstr>
      <vt:lpstr>Qualifications Of Lawyer </vt:lpstr>
      <vt:lpstr>Employments opportunities for Lawyer</vt:lpstr>
      <vt:lpstr>Employments opportunities for  Lawyer</vt:lpstr>
      <vt:lpstr>Employments opportunities for  Lawyer</vt:lpstr>
      <vt:lpstr>Employments opportunities for  Lawyer</vt:lpstr>
      <vt:lpstr>Employments opportunities for  Lawyer</vt:lpstr>
      <vt:lpstr>   Releated Occuptions </vt:lpstr>
      <vt:lpstr>   Outlook for Lawyer</vt:lpstr>
      <vt:lpstr> Advantages OF Lawyer </vt:lpstr>
      <vt:lpstr>Advantages OF Lawyer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KAUSTUBH UPADHYAY</dc:creator>
  <cp:lastModifiedBy>KAUSTUBH UPADHYAY</cp:lastModifiedBy>
  <cp:revision>11</cp:revision>
  <dcterms:created xsi:type="dcterms:W3CDTF">2022-03-24T17:13:51Z</dcterms:created>
  <dcterms:modified xsi:type="dcterms:W3CDTF">2022-03-25T11:24:51Z</dcterms:modified>
</cp:coreProperties>
</file>

<file path=docProps/thumbnail.jpeg>
</file>